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handoutMasterIdLst>
    <p:handoutMasterId r:id="rId14"/>
  </p:handoutMasterIdLst>
  <p:sldIdLst>
    <p:sldId id="622" r:id="rId2"/>
    <p:sldId id="693" r:id="rId3"/>
    <p:sldId id="736" r:id="rId4"/>
    <p:sldId id="499" r:id="rId5"/>
    <p:sldId id="641" r:id="rId6"/>
    <p:sldId id="376" r:id="rId7"/>
    <p:sldId id="671" r:id="rId8"/>
    <p:sldId id="739" r:id="rId9"/>
    <p:sldId id="737" r:id="rId10"/>
    <p:sldId id="645" r:id="rId11"/>
    <p:sldId id="738" r:id="rId12"/>
  </p:sldIdLst>
  <p:sldSz cx="9144000" cy="6858000" type="screen4x3"/>
  <p:notesSz cx="6950075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89">
          <p15:clr>
            <a:srgbClr val="A4A3A4"/>
          </p15:clr>
        </p15:guide>
        <p15:guide id="2" orient="horz" pos="4102">
          <p15:clr>
            <a:srgbClr val="A4A3A4"/>
          </p15:clr>
        </p15:guide>
        <p15:guide id="3" orient="horz" pos="3883">
          <p15:clr>
            <a:srgbClr val="A4A3A4"/>
          </p15:clr>
        </p15:guide>
        <p15:guide id="4" pos="5487">
          <p15:clr>
            <a:srgbClr val="A4A3A4"/>
          </p15:clr>
        </p15:guide>
        <p15:guide id="5" pos="388">
          <p15:clr>
            <a:srgbClr val="A4A3A4"/>
          </p15:clr>
        </p15:guide>
        <p15:guide id="6" pos="50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7FF"/>
    <a:srgbClr val="CCECFF"/>
    <a:srgbClr val="333399"/>
    <a:srgbClr val="A50021"/>
    <a:srgbClr val="990033"/>
    <a:srgbClr val="33CCFF"/>
    <a:srgbClr val="C4E59F"/>
    <a:srgbClr val="A3E7FF"/>
    <a:srgbClr val="D1E7FB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272" autoAdjust="0"/>
  </p:normalViewPr>
  <p:slideViewPr>
    <p:cSldViewPr snapToGrid="0">
      <p:cViewPr varScale="1">
        <p:scale>
          <a:sx n="113" d="100"/>
          <a:sy n="113" d="100"/>
        </p:scale>
        <p:origin x="1536" y="114"/>
      </p:cViewPr>
      <p:guideLst>
        <p:guide orient="horz" pos="589"/>
        <p:guide orient="horz" pos="4102"/>
        <p:guide orient="horz" pos="3883"/>
        <p:guide pos="5487"/>
        <p:guide pos="388"/>
        <p:guide pos="50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t" anchorCtr="0" compatLnSpc="1">
            <a:prstTxWarp prst="textNoShape">
              <a:avLst/>
            </a:prstTxWarp>
          </a:bodyPr>
          <a:lstStyle>
            <a:lvl1pPr algn="l" defTabSz="924747">
              <a:defRPr sz="11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748" y="1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t" anchorCtr="0" compatLnSpc="1">
            <a:prstTxWarp prst="textNoShape">
              <a:avLst/>
            </a:prstTxWarp>
          </a:bodyPr>
          <a:lstStyle>
            <a:lvl1pPr algn="r" defTabSz="924747">
              <a:defRPr sz="11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773958"/>
            <a:ext cx="3012329" cy="462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b" anchorCtr="0" compatLnSpc="1">
            <a:prstTxWarp prst="textNoShape">
              <a:avLst/>
            </a:prstTxWarp>
          </a:bodyPr>
          <a:lstStyle>
            <a:lvl1pPr algn="l" defTabSz="924747">
              <a:defRPr sz="11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748" y="8773958"/>
            <a:ext cx="3012329" cy="462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b" anchorCtr="0" compatLnSpc="1">
            <a:prstTxWarp prst="textNoShape">
              <a:avLst/>
            </a:prstTxWarp>
          </a:bodyPr>
          <a:lstStyle>
            <a:lvl1pPr algn="r" defTabSz="924747">
              <a:defRPr sz="11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3C453259-B641-4FA4-BE63-2D5A4B18E3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67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t" anchorCtr="0" compatLnSpc="1">
            <a:prstTxWarp prst="textNoShape">
              <a:avLst/>
            </a:prstTxWarp>
          </a:bodyPr>
          <a:lstStyle>
            <a:lvl1pPr algn="l" defTabSz="924747">
              <a:defRPr sz="11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748" y="1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t" anchorCtr="0" compatLnSpc="1">
            <a:prstTxWarp prst="textNoShape">
              <a:avLst/>
            </a:prstTxWarp>
          </a:bodyPr>
          <a:lstStyle>
            <a:lvl1pPr algn="r" defTabSz="924747">
              <a:defRPr sz="11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6813" y="692150"/>
            <a:ext cx="4616450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6994" y="4387767"/>
            <a:ext cx="5096092" cy="4155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773958"/>
            <a:ext cx="3012329" cy="462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b" anchorCtr="0" compatLnSpc="1">
            <a:prstTxWarp prst="textNoShape">
              <a:avLst/>
            </a:prstTxWarp>
          </a:bodyPr>
          <a:lstStyle>
            <a:lvl1pPr algn="l" defTabSz="924747">
              <a:defRPr sz="11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748" y="8773958"/>
            <a:ext cx="3012329" cy="462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67" tIns="46234" rIns="92467" bIns="46234" numCol="1" anchor="b" anchorCtr="0" compatLnSpc="1">
            <a:prstTxWarp prst="textNoShape">
              <a:avLst/>
            </a:prstTxWarp>
          </a:bodyPr>
          <a:lstStyle>
            <a:lvl1pPr algn="r" defTabSz="924747">
              <a:defRPr sz="11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62D412B-08F3-4AC9-B53D-DBAE1A402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36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505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29111" indent="-280428" defTabSz="914505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21708" indent="-224342" defTabSz="914505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70393" indent="-224342" defTabSz="914505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19077" indent="-224342" defTabSz="914505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67759" indent="-224342" defTabSz="9145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16444" indent="-224342" defTabSz="9145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65127" indent="-224342" defTabSz="9145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13811" indent="-224342" defTabSz="9145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6E29D44-088F-4F89-B606-E302A506014D}" type="slidenum">
              <a:rPr lang="en-US" sz="1100">
                <a:latin typeface="Times New Roman" pitchFamily="18" charset="0"/>
              </a:rPr>
              <a:pPr eaLnBrk="1" hangingPunct="1"/>
              <a:t>1</a:t>
            </a:fld>
            <a:endParaRPr lang="en-US" sz="11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466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8B637-9930-5725-C6D2-1BE5248F4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92BC2378-CADA-0030-B738-50B2660596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8FAB4D98-3AA3-F93D-AED8-0280344F9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B791FC44-EE84-FCCE-4E3C-B4C869D95E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DE7DE7-DE8C-4554-9D65-80FE99930BEF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78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92947-6191-30E7-EACC-F6B4DCE4D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A7B12520-EF33-24A9-ACAD-1D574492E5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515DC20A-BB91-FC3D-CB7C-6F683F7C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093DE66B-4762-2686-FDF9-B07EE173F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DE7DE7-DE8C-4554-9D65-80FE99930BEF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10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DE7DE7-DE8C-4554-9D65-80FE99930BEF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1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426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34629" indent="-282550" defTabSz="921426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30198" indent="-226040" defTabSz="9214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82278" indent="-226040" defTabSz="9214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34357" indent="-226040" defTabSz="9214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486436" indent="-226040" defTabSz="921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38516" indent="-226040" defTabSz="921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390595" indent="-226040" defTabSz="921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42675" indent="-226040" defTabSz="921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65569A-EDF2-4F9E-8AE5-9C328CAD0FB5}" type="slidenum">
              <a:rPr lang="en-US" sz="1200">
                <a:latin typeface="Times New Roman" pitchFamily="18" charset="0"/>
              </a:rPr>
              <a:pPr eaLnBrk="1" hangingPunct="1"/>
              <a:t>4</a:t>
            </a:fld>
            <a:endParaRPr 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49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DE7DE7-DE8C-4554-9D65-80FE99930BEF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6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55E1E3-7C64-4A32-8C7C-B1599CCAA25D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35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43121-DD15-3186-016B-7F960AEFB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22F72768-21E7-40DB-960F-713C4D49D1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271A314F-13C4-C264-314F-8FE86C40C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FF47A52D-EB1B-735C-1A87-52C220E318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DE7DE7-DE8C-4554-9D65-80FE99930BEF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9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411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8968" indent="-288065" defTabSz="939411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52258" indent="-230452" defTabSz="939411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13162" indent="-230452" defTabSz="939411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74065" indent="-230452" defTabSz="939411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34968" indent="-230452" defTabSz="9394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95872" indent="-230452" defTabSz="9394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56775" indent="-230452" defTabSz="9394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17678" indent="-230452" defTabSz="9394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65569A-EDF2-4F9E-8AE5-9C328CAD0FB5}" type="slidenum">
              <a:rPr lang="en-US" sz="1200">
                <a:latin typeface="Times New Roman" pitchFamily="18" charset="0"/>
              </a:rPr>
              <a:pPr eaLnBrk="1" hangingPunct="1"/>
              <a:t>9</a:t>
            </a:fld>
            <a:endParaRPr 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599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0964" name="Slide Number Placeholder 3"/>
          <p:cNvSpPr txBox="1">
            <a:spLocks noGrp="1"/>
          </p:cNvSpPr>
          <p:nvPr/>
        </p:nvSpPr>
        <p:spPr bwMode="auto">
          <a:xfrm>
            <a:off x="3773676" y="8495421"/>
            <a:ext cx="2886815" cy="44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37" tIns="44570" rIns="89137" bIns="44570" anchor="b"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B36EA9D-4E3C-4C2F-BEBE-CE951EECDA1D}" type="slidenum">
              <a:rPr lang="en-US" sz="1100">
                <a:latin typeface="Times New Roman" pitchFamily="18" charset="0"/>
              </a:rPr>
              <a:pPr algn="r" eaLnBrk="1" hangingPunct="1"/>
              <a:t>10</a:t>
            </a:fld>
            <a:endParaRPr lang="en-US" sz="11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945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300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798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6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694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7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FE840-AADD-45C7-AB2B-F9D06666DFBD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338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CA9C0-E655-3488-8038-3D6FF577238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" y="6529161"/>
            <a:ext cx="8956158" cy="24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							       </a:t>
            </a:r>
            <a:fld id="{24AF6BCA-3866-45B8-A969-B8CD53E0BFF3}" type="slidenum"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itchFamily="18" charset="2"/>
                <a:buNone/>
              </a:pPr>
              <a:t>‹#›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18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20" r:id="rId2"/>
    <p:sldLayoutId id="2147483725" r:id="rId3"/>
    <p:sldLayoutId id="2147483708" r:id="rId4"/>
    <p:sldLayoutId id="2147483727" r:id="rId5"/>
    <p:sldLayoutId id="2147483728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11"/>
          <p:cNvSpPr>
            <a:spLocks noGrp="1"/>
          </p:cNvSpPr>
          <p:nvPr>
            <p:ph type="ctrTitle"/>
          </p:nvPr>
        </p:nvSpPr>
        <p:spPr bwMode="auto">
          <a:xfrm>
            <a:off x="0" y="479914"/>
            <a:ext cx="9144000" cy="5995027"/>
          </a:xfrm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n-US" cap="none" dirty="0">
                <a:solidFill>
                  <a:schemeClr val="tx1"/>
                </a:solidFill>
                <a:effectLst/>
              </a:rPr>
              <a:t>THE PRAGMATIC THEORY OF THE FIRM</a:t>
            </a:r>
            <a:br>
              <a:rPr lang="en-US" cap="none" dirty="0">
                <a:solidFill>
                  <a:schemeClr val="tx1"/>
                </a:solidFill>
                <a:effectLst/>
              </a:rPr>
            </a:br>
            <a:br>
              <a:rPr lang="en-US" sz="2800" cap="none" dirty="0">
                <a:solidFill>
                  <a:schemeClr val="tx1"/>
                </a:solidFill>
                <a:effectLst/>
              </a:rPr>
            </a:br>
            <a:br>
              <a:rPr lang="en-US" sz="2800" cap="none" dirty="0">
                <a:solidFill>
                  <a:schemeClr val="tx1"/>
                </a:solidFill>
                <a:effectLst/>
              </a:rPr>
            </a:br>
            <a:r>
              <a:rPr lang="en-US" sz="2800" cap="none" dirty="0">
                <a:solidFill>
                  <a:schemeClr val="tx1"/>
                </a:solidFill>
                <a:effectLst/>
              </a:rPr>
              <a:t>Bartley J. Madden</a:t>
            </a:r>
            <a:br>
              <a:rPr lang="en-US" sz="2800" cap="none" dirty="0">
                <a:solidFill>
                  <a:schemeClr val="tx1"/>
                </a:solidFill>
                <a:effectLst/>
              </a:rPr>
            </a:br>
            <a:br>
              <a:rPr lang="en-US" sz="2800" cap="none" dirty="0">
                <a:solidFill>
                  <a:schemeClr val="tx1"/>
                </a:solidFill>
                <a:effectLst/>
              </a:rPr>
            </a:br>
            <a:r>
              <a:rPr lang="en-US" sz="2800" cap="none" dirty="0">
                <a:solidFill>
                  <a:schemeClr val="tx1"/>
                </a:solidFill>
                <a:effectLst/>
              </a:rPr>
              <a:t>Madden Center for Valuation Creation</a:t>
            </a:r>
            <a:br>
              <a:rPr lang="en-US" sz="2800" cap="none" dirty="0">
                <a:solidFill>
                  <a:schemeClr val="tx1"/>
                </a:solidFill>
                <a:effectLst/>
              </a:rPr>
            </a:br>
            <a:r>
              <a:rPr lang="en-US" sz="2800" cap="none" dirty="0">
                <a:solidFill>
                  <a:schemeClr val="tx1"/>
                </a:solidFill>
                <a:effectLst/>
              </a:rPr>
              <a:t>Florida Atlantic University</a:t>
            </a:r>
          </a:p>
        </p:txBody>
      </p:sp>
    </p:spTree>
    <p:extLst>
      <p:ext uri="{BB962C8B-B14F-4D97-AF65-F5344CB8AC3E}">
        <p14:creationId xmlns:p14="http://schemas.microsoft.com/office/powerpoint/2010/main" val="350389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AF8BAFF-BEBA-236A-18C8-DA2893AE39E0}"/>
              </a:ext>
            </a:extLst>
          </p:cNvPr>
          <p:cNvGrpSpPr/>
          <p:nvPr/>
        </p:nvGrpSpPr>
        <p:grpSpPr>
          <a:xfrm>
            <a:off x="241300" y="777928"/>
            <a:ext cx="8737600" cy="5593050"/>
            <a:chOff x="241300" y="684866"/>
            <a:chExt cx="8737600" cy="5593050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1073150" y="684866"/>
              <a:ext cx="7073900" cy="548866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8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C3EE29A-8EF3-8E54-0217-EFB8424EA586}"/>
                </a:ext>
              </a:extLst>
            </p:cNvPr>
            <p:cNvSpPr/>
            <p:nvPr/>
          </p:nvSpPr>
          <p:spPr>
            <a:xfrm>
              <a:off x="892377" y="873088"/>
              <a:ext cx="7349822" cy="5404828"/>
            </a:xfrm>
            <a:prstGeom prst="rect">
              <a:avLst/>
            </a:prstGeom>
            <a:noFill/>
          </p:spPr>
          <p:txBody>
            <a:bodyPr spcFirstLastPara="1" vert="horz" wrap="none" anchor="t" anchorCtr="0">
              <a:prstTxWarp prst="textArchDown">
                <a:avLst/>
              </a:prstTxWarp>
              <a:spAutoFit/>
              <a:scene3d>
                <a:camera prst="orthographicFront">
                  <a:rot lat="0" lon="0" rev="10800000"/>
                </a:camera>
                <a:lightRig rig="threePt" dir="t"/>
              </a:scene3d>
              <a:flatTx/>
            </a:bodyPr>
            <a:lstStyle/>
            <a:p>
              <a:pPr algn="ctr">
                <a:defRPr/>
              </a:pPr>
              <a:endParaRPr lang="en-US" sz="2800" b="1" spc="300" dirty="0">
                <a:ln w="18415" cmpd="sng">
                  <a:noFill/>
                  <a:prstDash val="solid"/>
                </a:ln>
                <a:latin typeface="Berlin Sans FB Demi" panose="020E0802020502020306" pitchFamily="34" charset="0"/>
                <a:cs typeface="+mn-cs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0CE3031-61A4-F817-DD69-FB87D0A06661}"/>
                </a:ext>
              </a:extLst>
            </p:cNvPr>
            <p:cNvGrpSpPr/>
            <p:nvPr/>
          </p:nvGrpSpPr>
          <p:grpSpPr>
            <a:xfrm>
              <a:off x="1566197" y="1370047"/>
              <a:ext cx="6087807" cy="4118303"/>
              <a:chOff x="1291614" y="1388271"/>
              <a:chExt cx="6419235" cy="4342509"/>
            </a:xfrm>
          </p:grpSpPr>
          <p:sp>
            <p:nvSpPr>
              <p:cNvPr id="42" name="Oval 20"/>
              <p:cNvSpPr>
                <a:spLocks noChangeArrowheads="1"/>
              </p:cNvSpPr>
              <p:nvPr/>
            </p:nvSpPr>
            <p:spPr bwMode="auto">
              <a:xfrm>
                <a:off x="2211005" y="1555404"/>
                <a:ext cx="4724279" cy="3963871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8" name="Oval 20"/>
              <p:cNvSpPr>
                <a:spLocks noChangeArrowheads="1"/>
              </p:cNvSpPr>
              <p:nvPr/>
            </p:nvSpPr>
            <p:spPr bwMode="auto">
              <a:xfrm>
                <a:off x="2197991" y="1555404"/>
                <a:ext cx="4724279" cy="3963871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9" name="Rectangle 7"/>
              <p:cNvSpPr>
                <a:spLocks noChangeArrowheads="1"/>
              </p:cNvSpPr>
              <p:nvPr/>
            </p:nvSpPr>
            <p:spPr bwMode="auto">
              <a:xfrm>
                <a:off x="3677053" y="1388271"/>
                <a:ext cx="1784193" cy="627120"/>
              </a:xfrm>
              <a:prstGeom prst="rect">
                <a:avLst/>
              </a:prstGeom>
              <a:solidFill>
                <a:srgbClr val="FEFAF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b="1" kern="0" dirty="0"/>
                  <a:t>PERCEPTIONS</a:t>
                </a:r>
              </a:p>
            </p:txBody>
          </p:sp>
          <p:sp>
            <p:nvSpPr>
              <p:cNvPr id="21" name="Rectangle 18"/>
              <p:cNvSpPr>
                <a:spLocks noChangeArrowheads="1"/>
              </p:cNvSpPr>
              <p:nvPr/>
            </p:nvSpPr>
            <p:spPr bwMode="auto">
              <a:xfrm>
                <a:off x="1291614" y="2583970"/>
                <a:ext cx="2059863" cy="627121"/>
              </a:xfrm>
              <a:prstGeom prst="rect">
                <a:avLst/>
              </a:prstGeom>
              <a:solidFill>
                <a:srgbClr val="FEFAF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b="1" kern="0" dirty="0"/>
                  <a:t>WORLDVIEW</a:t>
                </a:r>
              </a:p>
            </p:txBody>
          </p:sp>
          <p:sp>
            <p:nvSpPr>
              <p:cNvPr id="22" name="Rectangle 5"/>
              <p:cNvSpPr>
                <a:spLocks noChangeArrowheads="1"/>
              </p:cNvSpPr>
              <p:nvPr/>
            </p:nvSpPr>
            <p:spPr bwMode="auto">
              <a:xfrm>
                <a:off x="5859570" y="3949996"/>
                <a:ext cx="1782690" cy="627120"/>
              </a:xfrm>
              <a:prstGeom prst="rect">
                <a:avLst/>
              </a:prstGeom>
              <a:solidFill>
                <a:srgbClr val="FEFAF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b="1" kern="0" dirty="0"/>
                  <a:t>FEEDBACK</a:t>
                </a:r>
              </a:p>
            </p:txBody>
          </p:sp>
          <p:sp>
            <p:nvSpPr>
              <p:cNvPr id="23" name="Rectangle 6"/>
              <p:cNvSpPr>
                <a:spLocks noChangeArrowheads="1"/>
              </p:cNvSpPr>
              <p:nvPr/>
            </p:nvSpPr>
            <p:spPr bwMode="auto">
              <a:xfrm>
                <a:off x="5928159" y="2583971"/>
                <a:ext cx="1782690" cy="627120"/>
              </a:xfrm>
              <a:prstGeom prst="rect">
                <a:avLst/>
              </a:prstGeom>
              <a:solidFill>
                <a:srgbClr val="FEFAF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b="1" kern="0" dirty="0"/>
                  <a:t>ACTIONS AND</a:t>
                </a:r>
              </a:p>
              <a:p>
                <a:pPr algn="ctr"/>
                <a:r>
                  <a:rPr lang="en-US" sz="1200" b="1" kern="0" dirty="0"/>
                  <a:t>CONSEQUENCES</a:t>
                </a:r>
              </a:p>
            </p:txBody>
          </p:sp>
          <p:sp>
            <p:nvSpPr>
              <p:cNvPr id="24" name="Rectangle 17"/>
              <p:cNvSpPr>
                <a:spLocks noChangeArrowheads="1"/>
              </p:cNvSpPr>
              <p:nvPr/>
            </p:nvSpPr>
            <p:spPr bwMode="auto">
              <a:xfrm>
                <a:off x="3716134" y="5105139"/>
                <a:ext cx="1782690" cy="625641"/>
              </a:xfrm>
              <a:prstGeom prst="rect">
                <a:avLst/>
              </a:prstGeom>
              <a:solidFill>
                <a:srgbClr val="FEFAF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b="1" kern="0" dirty="0"/>
                  <a:t>KNOWLEDGE</a:t>
                </a:r>
                <a:br>
                  <a:rPr lang="en-US" sz="1200" b="1" kern="0" dirty="0"/>
                </a:br>
                <a:r>
                  <a:rPr lang="en-US" sz="1200" b="1" kern="0" dirty="0"/>
                  <a:t>BASE</a:t>
                </a:r>
              </a:p>
            </p:txBody>
          </p:sp>
          <p:sp>
            <p:nvSpPr>
              <p:cNvPr id="25" name="Rectangle 18"/>
              <p:cNvSpPr>
                <a:spLocks noChangeArrowheads="1"/>
              </p:cNvSpPr>
              <p:nvPr/>
            </p:nvSpPr>
            <p:spPr bwMode="auto">
              <a:xfrm>
                <a:off x="1509567" y="3938164"/>
                <a:ext cx="1782690" cy="627120"/>
              </a:xfrm>
              <a:prstGeom prst="rect">
                <a:avLst/>
              </a:prstGeom>
              <a:solidFill>
                <a:srgbClr val="FEFAF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 b="1" kern="0" dirty="0"/>
                  <a:t>PURPOSES</a:t>
                </a:r>
              </a:p>
            </p:txBody>
          </p:sp>
          <p:sp>
            <p:nvSpPr>
              <p:cNvPr id="26" name="AutoShape 21"/>
              <p:cNvSpPr>
                <a:spLocks noChangeArrowheads="1"/>
              </p:cNvSpPr>
              <p:nvPr/>
            </p:nvSpPr>
            <p:spPr bwMode="auto">
              <a:xfrm rot="8555258">
                <a:off x="6483361" y="2409414"/>
                <a:ext cx="190895" cy="187841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 sz="1800"/>
              </a:p>
            </p:txBody>
          </p:sp>
          <p:sp>
            <p:nvSpPr>
              <p:cNvPr id="27" name="AutoShape 23"/>
              <p:cNvSpPr>
                <a:spLocks noChangeArrowheads="1"/>
              </p:cNvSpPr>
              <p:nvPr/>
            </p:nvSpPr>
            <p:spPr bwMode="auto">
              <a:xfrm rot="11466544">
                <a:off x="6794558" y="3767121"/>
                <a:ext cx="192398" cy="187841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 sz="1800"/>
              </a:p>
            </p:txBody>
          </p:sp>
          <p:sp>
            <p:nvSpPr>
              <p:cNvPr id="28" name="AutoShape 24"/>
              <p:cNvSpPr>
                <a:spLocks noChangeArrowheads="1"/>
              </p:cNvSpPr>
              <p:nvPr/>
            </p:nvSpPr>
            <p:spPr bwMode="auto">
              <a:xfrm rot="19344857">
                <a:off x="2500870" y="4552708"/>
                <a:ext cx="190896" cy="187841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29" name="AutoShape 25"/>
              <p:cNvSpPr>
                <a:spLocks noChangeArrowheads="1"/>
              </p:cNvSpPr>
              <p:nvPr/>
            </p:nvSpPr>
            <p:spPr bwMode="auto">
              <a:xfrm rot="14665311">
                <a:off x="5494629" y="5221829"/>
                <a:ext cx="187841" cy="190895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US" sz="1800"/>
              </a:p>
            </p:txBody>
          </p:sp>
          <p:sp>
            <p:nvSpPr>
              <p:cNvPr id="30" name="AutoShape 26"/>
              <p:cNvSpPr>
                <a:spLocks noChangeArrowheads="1"/>
              </p:cNvSpPr>
              <p:nvPr/>
            </p:nvSpPr>
            <p:spPr bwMode="auto">
              <a:xfrm rot="537299">
                <a:off x="2124931" y="3206655"/>
                <a:ext cx="190896" cy="189319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 baseline="-25000" dirty="0"/>
              </a:p>
            </p:txBody>
          </p:sp>
          <p:sp>
            <p:nvSpPr>
              <p:cNvPr id="31" name="AutoShape 27"/>
              <p:cNvSpPr>
                <a:spLocks noChangeArrowheads="1"/>
              </p:cNvSpPr>
              <p:nvPr/>
            </p:nvSpPr>
            <p:spPr bwMode="auto">
              <a:xfrm rot="3930930">
                <a:off x="3500789" y="1631527"/>
                <a:ext cx="187841" cy="190896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D1DF556-7B48-1C33-FC85-B2F63C578B2F}"/>
                </a:ext>
              </a:extLst>
            </p:cNvPr>
            <p:cNvGrpSpPr/>
            <p:nvPr/>
          </p:nvGrpSpPr>
          <p:grpSpPr>
            <a:xfrm>
              <a:off x="1300468" y="967176"/>
              <a:ext cx="6619265" cy="5000244"/>
              <a:chOff x="1596955" y="1174366"/>
              <a:chExt cx="6619265" cy="5000244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1596955" y="1250566"/>
                <a:ext cx="6619265" cy="4924044"/>
              </a:xfrm>
              <a:prstGeom prst="rect">
                <a:avLst/>
              </a:prstGeom>
              <a:noFill/>
            </p:spPr>
            <p:txBody>
              <a:bodyPr spcFirstLastPara="1" wrap="none">
                <a:prstTxWarp prst="textArchUp">
                  <a:avLst>
                    <a:gd name="adj" fmla="val 10829077"/>
                  </a:avLst>
                </a:prstTxWarp>
                <a:spAutoFit/>
              </a:bodyPr>
              <a:lstStyle/>
              <a:p>
                <a:pPr algn="ctr">
                  <a:defRPr/>
                </a:pPr>
                <a:r>
                  <a:rPr lang="en-US" sz="2800" b="1" dirty="0">
                    <a:ln w="18415" cmpd="sng">
                      <a:noFill/>
                      <a:prstDash val="solid"/>
                    </a:ln>
                    <a:latin typeface="Berlin Sans FB Demi" panose="020E0802020502020306" pitchFamily="34" charset="0"/>
                    <a:cs typeface="+mn-cs"/>
                  </a:rPr>
                  <a:t>ASK BETTER QUESTIONS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373A2AD-CA78-1549-6B3E-C3B7C3C07E5F}"/>
                  </a:ext>
                </a:extLst>
              </p:cNvPr>
              <p:cNvSpPr/>
              <p:nvPr/>
            </p:nvSpPr>
            <p:spPr>
              <a:xfrm>
                <a:off x="1596955" y="1174366"/>
                <a:ext cx="6619265" cy="4924044"/>
              </a:xfrm>
              <a:prstGeom prst="rect">
                <a:avLst/>
              </a:prstGeom>
              <a:noFill/>
            </p:spPr>
            <p:txBody>
              <a:bodyPr spcFirstLastPara="1" wrap="none" anchor="t" anchorCtr="0">
                <a:prstTxWarp prst="textArchDown">
                  <a:avLst/>
                </a:prstTxWarp>
                <a:spAutoFit/>
              </a:bodyPr>
              <a:lstStyle/>
              <a:p>
                <a:pPr algn="ctr">
                  <a:defRPr/>
                </a:pPr>
                <a:r>
                  <a:rPr lang="en-US" sz="2800" b="1" dirty="0">
                    <a:ln w="18415" cmpd="sng">
                      <a:noFill/>
                      <a:prstDash val="solid"/>
                    </a:ln>
                    <a:latin typeface="Berlin Sans FB Demi" panose="020E0802020502020306" pitchFamily="34" charset="0"/>
                    <a:cs typeface="+mn-cs"/>
                  </a:rPr>
                  <a:t>SYSTEMS THINKING                  LANGUAGE</a:t>
                </a:r>
              </a:p>
            </p:txBody>
          </p:sp>
        </p:grpSp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AC29012E-2CF3-BC4C-988E-443D5A3115F0}"/>
                </a:ext>
              </a:extLst>
            </p:cNvPr>
            <p:cNvGraphicFramePr/>
            <p:nvPr/>
          </p:nvGraphicFramePr>
          <p:xfrm>
            <a:off x="241300" y="1397000"/>
            <a:ext cx="87376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32" name="Rectangle 2">
            <a:extLst>
              <a:ext uri="{FF2B5EF4-FFF2-40B4-BE49-F238E27FC236}">
                <a16:creationId xmlns:a16="http://schemas.microsoft.com/office/drawing/2014/main" id="{FBBA55A7-7793-0FD9-61BE-A86D99E8E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43"/>
            <a:ext cx="9144000" cy="569298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The Knowledge Building Loop</a:t>
            </a:r>
          </a:p>
        </p:txBody>
      </p:sp>
    </p:spTree>
    <p:extLst>
      <p:ext uri="{BB962C8B-B14F-4D97-AF65-F5344CB8AC3E}">
        <p14:creationId xmlns:p14="http://schemas.microsoft.com/office/powerpoint/2010/main" val="2032672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69EAD-8ABB-FFBD-81D0-AEF8DC24B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0C7F5175-5D01-0AEA-52E3-8031488E3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4162"/>
            <a:ext cx="9144000" cy="851528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IMPORTANT TAKEAWAYS</a:t>
            </a:r>
          </a:p>
        </p:txBody>
      </p:sp>
      <p:sp>
        <p:nvSpPr>
          <p:cNvPr id="29" name="Text Box 6" descr="Stationery">
            <a:extLst>
              <a:ext uri="{FF2B5EF4-FFF2-40B4-BE49-F238E27FC236}">
                <a16:creationId xmlns:a16="http://schemas.microsoft.com/office/drawing/2014/main" id="{D6B2CA42-A925-2167-CBBD-7B54A1CE6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055" y="1448318"/>
            <a:ext cx="7855594" cy="329320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7A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FOUR-PART PURPOSE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Vision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Survive and Prosper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Win-win Relationships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Future Generations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1600" dirty="0">
              <a:latin typeface="+mj-lt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Pragmatic Theory of the Firm Facilitates Systems Thinking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1600" dirty="0">
              <a:latin typeface="+mj-lt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Life-Cycle Framework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Connects Performance Measurement, Management Priorities, and Resource Allocations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1600" dirty="0">
              <a:latin typeface="+mj-lt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Knowledge Building Culture is Key Determinant Long-Term Performance</a:t>
            </a:r>
          </a:p>
        </p:txBody>
      </p:sp>
    </p:spTree>
    <p:extLst>
      <p:ext uri="{BB962C8B-B14F-4D97-AF65-F5344CB8AC3E}">
        <p14:creationId xmlns:p14="http://schemas.microsoft.com/office/powerpoint/2010/main" val="7213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35CB9-111E-4189-324A-DC1333737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994F500C-4BF0-94B7-813E-01332E9D7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4162"/>
            <a:ext cx="9144000" cy="851528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FOUR ESSENTIAL CRITERIA FOR EVALUATING</a:t>
            </a:r>
          </a:p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A THEORY OF THE FIRM</a:t>
            </a:r>
            <a:endParaRPr lang="en-US" sz="2400" i="1" dirty="0">
              <a:solidFill>
                <a:schemeClr val="tx1"/>
              </a:solidFill>
              <a:effectLst/>
            </a:endParaRPr>
          </a:p>
        </p:txBody>
      </p:sp>
      <p:sp>
        <p:nvSpPr>
          <p:cNvPr id="29" name="Text Box 6" descr="Stationery">
            <a:extLst>
              <a:ext uri="{FF2B5EF4-FFF2-40B4-BE49-F238E27FC236}">
                <a16:creationId xmlns:a16="http://schemas.microsoft.com/office/drawing/2014/main" id="{D566C2F9-CA9F-51BF-0BEF-E264CFDEA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216" y="1785424"/>
            <a:ext cx="7265567" cy="34163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7A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Arial" panose="020B0604020202020204" pitchFamily="34" charset="0"/>
              </a:rPr>
              <a:t>Facilitates systems thinking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Arial" panose="020B0604020202020204" pitchFamily="34" charset="0"/>
              </a:rPr>
              <a:t>Clarifies the purpose of the firm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Arial" panose="020B0604020202020204" pitchFamily="34" charset="0"/>
              </a:rPr>
              <a:t>Identifies the critical determinant of the firm’s long-term performance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Arial" panose="020B0604020202020204" pitchFamily="34" charset="0"/>
              </a:rPr>
              <a:t>Connects the firm’s long-term performance to market valuations and shareholder returns</a:t>
            </a:r>
          </a:p>
        </p:txBody>
      </p:sp>
    </p:spTree>
    <p:extLst>
      <p:ext uri="{BB962C8B-B14F-4D97-AF65-F5344CB8AC3E}">
        <p14:creationId xmlns:p14="http://schemas.microsoft.com/office/powerpoint/2010/main" val="1552223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FBBA55A7-7793-0FD9-61BE-A86D99E8E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4167"/>
            <a:ext cx="9144000" cy="569298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cap="none" dirty="0">
                <a:solidFill>
                  <a:schemeClr val="tx1"/>
                </a:solidFill>
                <a:effectLst/>
              </a:rPr>
              <a:t>STARTING POINT – THE FIRM’S PURPOSE</a:t>
            </a:r>
            <a:endParaRPr lang="en-US" sz="2400" i="1" cap="none" dirty="0">
              <a:solidFill>
                <a:schemeClr val="tx1"/>
              </a:solidFill>
              <a:effectLst/>
            </a:endParaRPr>
          </a:p>
        </p:txBody>
      </p:sp>
      <p:sp>
        <p:nvSpPr>
          <p:cNvPr id="29" name="Text Box 6" descr="Stationery"/>
          <p:cNvSpPr txBox="1">
            <a:spLocks noChangeArrowheads="1"/>
          </p:cNvSpPr>
          <p:nvPr/>
        </p:nvSpPr>
        <p:spPr bwMode="auto">
          <a:xfrm>
            <a:off x="1089071" y="1455103"/>
            <a:ext cx="6965858" cy="489364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7A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Communicate a vision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Survive and prosper</a:t>
            </a:r>
          </a:p>
          <a:p>
            <a:r>
              <a:rPr lang="en-US" dirty="0">
                <a:latin typeface="+mj-lt"/>
              </a:rPr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Sustain win-win relationships </a:t>
            </a:r>
          </a:p>
          <a:p>
            <a:r>
              <a:rPr lang="en-US" dirty="0">
                <a:latin typeface="+mj-lt"/>
              </a:rPr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Take care of future generations</a:t>
            </a:r>
          </a:p>
          <a:p>
            <a:pPr lvl="0"/>
            <a:endParaRPr lang="en-US" dirty="0">
              <a:latin typeface="+mj-lt"/>
            </a:endParaRPr>
          </a:p>
          <a:p>
            <a:pPr lvl="0"/>
            <a:endParaRPr lang="en-US" dirty="0">
              <a:latin typeface="+mj-lt"/>
            </a:endParaRPr>
          </a:p>
          <a:p>
            <a:pPr lvl="0"/>
            <a:endParaRPr lang="en-US" dirty="0">
              <a:latin typeface="+mj-lt"/>
            </a:endParaRPr>
          </a:p>
          <a:p>
            <a:pPr lvl="0"/>
            <a:endParaRPr lang="en-US" dirty="0">
              <a:latin typeface="+mj-lt"/>
            </a:endParaRPr>
          </a:p>
          <a:p>
            <a:pPr lvl="0" algn="ctr"/>
            <a:r>
              <a:rPr lang="en-US" dirty="0">
                <a:latin typeface="+mj-lt"/>
              </a:rPr>
              <a:t>Maximizing shareholder value is the </a:t>
            </a:r>
            <a:r>
              <a:rPr lang="en-US" i="1" dirty="0">
                <a:latin typeface="+mj-lt"/>
              </a:rPr>
              <a:t>result</a:t>
            </a:r>
            <a:r>
              <a:rPr lang="en-US" dirty="0">
                <a:latin typeface="+mj-lt"/>
              </a:rPr>
              <a:t> of achieving four-part purpose   </a:t>
            </a:r>
          </a:p>
        </p:txBody>
      </p:sp>
      <p:sp>
        <p:nvSpPr>
          <p:cNvPr id="2" name="Down Arrow 14">
            <a:extLst>
              <a:ext uri="{FF2B5EF4-FFF2-40B4-BE49-F238E27FC236}">
                <a16:creationId xmlns:a16="http://schemas.microsoft.com/office/drawing/2014/main" id="{D22F5F08-1766-B5EF-C9A6-A2241C7DF58E}"/>
              </a:ext>
            </a:extLst>
          </p:cNvPr>
          <p:cNvSpPr/>
          <p:nvPr/>
        </p:nvSpPr>
        <p:spPr>
          <a:xfrm>
            <a:off x="4440252" y="4535290"/>
            <a:ext cx="263495" cy="57140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36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413973" y="1559380"/>
            <a:ext cx="831605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marR="4572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“If you want to have passion and energy in your life, you must have a sense of purpose in your work … I ask the employees of BB&amp;T: </a:t>
            </a:r>
            <a:r>
              <a:rPr lang="en-US" sz="1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Are you truly making the world a better place to live through your work?</a:t>
            </a:r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Are you really helping your clients achieve economic success and financial security? Are you providing the quality of advice that ensures that they make better decisions? </a:t>
            </a:r>
          </a:p>
          <a:p>
            <a:pPr marL="457200" marR="4572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457200" marR="4572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You should never do anything that you believe will not be in your client’s best interests, even if you can make a profit in the short term … </a:t>
            </a:r>
            <a:r>
              <a:rPr lang="en-US" sz="1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Life is about creating win-win relationships.</a:t>
            </a:r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</a:p>
          <a:p>
            <a:pPr marL="457200" marR="457200">
              <a:spcBef>
                <a:spcPts val="0"/>
              </a:spcBef>
              <a:spcAft>
                <a:spcPts val="0"/>
              </a:spcAft>
            </a:pPr>
            <a:endParaRPr lang="en-US" sz="14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45720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Allison (2013) p. 241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17721" y="272344"/>
            <a:ext cx="9144000" cy="880315"/>
          </a:xfrm>
          <a:prstGeom prst="rect">
            <a:avLst/>
          </a:prstGeo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BEST PERFORMING LARGE BANK DURING 2008 CRISIS</a:t>
            </a:r>
          </a:p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BB&amp;T CEO JOHN ALLISON</a:t>
            </a:r>
          </a:p>
        </p:txBody>
      </p:sp>
    </p:spTree>
    <p:extLst>
      <p:ext uri="{BB962C8B-B14F-4D97-AF65-F5344CB8AC3E}">
        <p14:creationId xmlns:p14="http://schemas.microsoft.com/office/powerpoint/2010/main" val="395011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/>
          <p:cNvSpPr/>
          <p:nvPr/>
        </p:nvSpPr>
        <p:spPr>
          <a:xfrm>
            <a:off x="1735057" y="1947357"/>
            <a:ext cx="5422489" cy="359744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686860" y="3273582"/>
            <a:ext cx="1524000" cy="771317"/>
          </a:xfrm>
          <a:prstGeom prst="ellipse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endParaRPr lang="en-US" sz="1100" b="1" dirty="0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3686860" y="1322594"/>
            <a:ext cx="1524000" cy="78897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KNOWLEDGE</a:t>
            </a:r>
          </a:p>
          <a:p>
            <a:pPr algn="ctr"/>
            <a:r>
              <a:rPr lang="en-US" sz="1100" b="1" dirty="0"/>
              <a:t>BUILDING</a:t>
            </a:r>
          </a:p>
          <a:p>
            <a:pPr algn="ctr"/>
            <a:r>
              <a:rPr lang="en-US" sz="1100" b="1" dirty="0"/>
              <a:t>CULTURE</a:t>
            </a:r>
          </a:p>
        </p:txBody>
      </p:sp>
      <p:sp>
        <p:nvSpPr>
          <p:cNvPr id="27" name="Oval 26"/>
          <p:cNvSpPr/>
          <p:nvPr/>
        </p:nvSpPr>
        <p:spPr>
          <a:xfrm>
            <a:off x="3686860" y="3273583"/>
            <a:ext cx="1524000" cy="771317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FIRM’S</a:t>
            </a:r>
          </a:p>
          <a:p>
            <a:pPr algn="ctr"/>
            <a:r>
              <a:rPr lang="en-US" sz="1100" b="1" dirty="0"/>
              <a:t>PURPOSE</a:t>
            </a:r>
            <a:endParaRPr lang="en-US" sz="11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5" name="AutoShape 26"/>
          <p:cNvSpPr>
            <a:spLocks noChangeArrowheads="1"/>
          </p:cNvSpPr>
          <p:nvPr/>
        </p:nvSpPr>
        <p:spPr bwMode="auto">
          <a:xfrm rot="4452614">
            <a:off x="3575771" y="1906925"/>
            <a:ext cx="201613" cy="203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cxnSp>
        <p:nvCxnSpPr>
          <p:cNvPr id="43" name="AutoShape 10"/>
          <p:cNvCxnSpPr>
            <a:cxnSpLocks noChangeShapeType="1"/>
            <a:stCxn id="4" idx="0"/>
            <a:endCxn id="15" idx="2"/>
          </p:cNvCxnSpPr>
          <p:nvPr/>
        </p:nvCxnSpPr>
        <p:spPr bwMode="auto">
          <a:xfrm flipV="1">
            <a:off x="4448860" y="2111565"/>
            <a:ext cx="0" cy="1162017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6147078" y="2337695"/>
            <a:ext cx="1524000" cy="79586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WORK</a:t>
            </a:r>
          </a:p>
        </p:txBody>
      </p:sp>
      <p:sp>
        <p:nvSpPr>
          <p:cNvPr id="41" name="AutoShape 27"/>
          <p:cNvSpPr>
            <a:spLocks noChangeArrowheads="1"/>
          </p:cNvSpPr>
          <p:nvPr/>
        </p:nvSpPr>
        <p:spPr bwMode="auto">
          <a:xfrm rot="8289367">
            <a:off x="6046272" y="2270949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 sz="1800"/>
          </a:p>
        </p:txBody>
      </p:sp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6407635" y="3761511"/>
            <a:ext cx="1523999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INNOVATION</a:t>
            </a:r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4680002" y="5105292"/>
            <a:ext cx="1523999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RESOURCE</a:t>
            </a:r>
          </a:p>
          <a:p>
            <a:pPr algn="ctr"/>
            <a:r>
              <a:rPr lang="en-US" sz="1100" b="1" dirty="0"/>
              <a:t>ALLOCATION</a:t>
            </a: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2413051" y="5105292"/>
            <a:ext cx="1523999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FIRM RISK</a:t>
            </a:r>
          </a:p>
        </p:txBody>
      </p:sp>
      <p:sp>
        <p:nvSpPr>
          <p:cNvPr id="42" name="AutoShape 27"/>
          <p:cNvSpPr>
            <a:spLocks noChangeArrowheads="1"/>
          </p:cNvSpPr>
          <p:nvPr/>
        </p:nvSpPr>
        <p:spPr bwMode="auto">
          <a:xfrm rot="16806835">
            <a:off x="3802784" y="5391131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 sz="1800"/>
          </a:p>
        </p:txBody>
      </p:sp>
      <p:sp>
        <p:nvSpPr>
          <p:cNvPr id="34" name="AutoShape 25"/>
          <p:cNvSpPr>
            <a:spLocks noChangeArrowheads="1"/>
          </p:cNvSpPr>
          <p:nvPr/>
        </p:nvSpPr>
        <p:spPr bwMode="auto">
          <a:xfrm rot="13833650">
            <a:off x="6103195" y="5031711"/>
            <a:ext cx="201613" cy="201612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33" name="AutoShape 24"/>
          <p:cNvSpPr>
            <a:spLocks noChangeArrowheads="1"/>
          </p:cNvSpPr>
          <p:nvPr/>
        </p:nvSpPr>
        <p:spPr bwMode="auto">
          <a:xfrm rot="10800000">
            <a:off x="7068829" y="3612748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1143000" y="3761511"/>
            <a:ext cx="1524000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LIFE-CYCLE</a:t>
            </a:r>
          </a:p>
          <a:p>
            <a:pPr algn="ctr"/>
            <a:r>
              <a:rPr lang="en-US" sz="1100" b="1" dirty="0"/>
              <a:t>FRAMEWORK</a:t>
            </a:r>
          </a:p>
        </p:txBody>
      </p:sp>
      <p:sp>
        <p:nvSpPr>
          <p:cNvPr id="30" name="AutoShape 24">
            <a:extLst>
              <a:ext uri="{FF2B5EF4-FFF2-40B4-BE49-F238E27FC236}">
                <a16:creationId xmlns:a16="http://schemas.microsoft.com/office/drawing/2014/main" id="{E5D9AA64-C8CE-446D-80C9-73DF2BEDFF0D}"/>
              </a:ext>
            </a:extLst>
          </p:cNvPr>
          <p:cNvSpPr>
            <a:spLocks noChangeArrowheads="1"/>
          </p:cNvSpPr>
          <p:nvPr/>
        </p:nvSpPr>
        <p:spPr bwMode="auto">
          <a:xfrm rot="19891110">
            <a:off x="1959760" y="4468659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5" name="Rectangle 16"/>
          <p:cNvSpPr>
            <a:spLocks noChangeArrowheads="1"/>
          </p:cNvSpPr>
          <p:nvPr/>
        </p:nvSpPr>
        <p:spPr bwMode="auto">
          <a:xfrm>
            <a:off x="1224098" y="2336283"/>
            <a:ext cx="1524000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SHAREHOLDER</a:t>
            </a:r>
          </a:p>
          <a:p>
            <a:pPr algn="ctr"/>
            <a:r>
              <a:rPr lang="en-US" sz="1100" b="1" dirty="0"/>
              <a:t>RETURNS</a:t>
            </a:r>
          </a:p>
        </p:txBody>
      </p:sp>
      <p:sp>
        <p:nvSpPr>
          <p:cNvPr id="39" name="AutoShape 24"/>
          <p:cNvSpPr>
            <a:spLocks noChangeArrowheads="1"/>
          </p:cNvSpPr>
          <p:nvPr/>
        </p:nvSpPr>
        <p:spPr bwMode="auto">
          <a:xfrm rot="1144782">
            <a:off x="1790938" y="3023658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FBBA55A7-7793-0FD9-61BE-A86D99E8E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4081"/>
            <a:ext cx="9144000" cy="873987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COMPONENTS OF THE Pragmatic Theory of the Firm</a:t>
            </a:r>
          </a:p>
          <a:p>
            <a:pPr algn="ctr" eaLnBrk="1" hangingPunct="1"/>
            <a:endParaRPr lang="en-US" sz="2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0023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AD201A78-17D0-B10A-A1BE-65A7616E8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919" y="4436488"/>
            <a:ext cx="7864475" cy="184369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endParaRPr lang="en-US" sz="1100" b="1"/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749782" y="943947"/>
            <a:ext cx="7864475" cy="3498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8" name="Rectangle 13"/>
          <p:cNvSpPr>
            <a:spLocks noChangeArrowheads="1"/>
          </p:cNvSpPr>
          <p:nvPr/>
        </p:nvSpPr>
        <p:spPr bwMode="auto">
          <a:xfrm>
            <a:off x="749782" y="943947"/>
            <a:ext cx="7864475" cy="69469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V="1">
            <a:off x="2600172" y="956644"/>
            <a:ext cx="24448" cy="53060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4827434" y="956645"/>
            <a:ext cx="24448" cy="53060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 flipV="1">
            <a:off x="7049934" y="956646"/>
            <a:ext cx="24448" cy="53060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765657" y="3566497"/>
            <a:ext cx="7839075" cy="0"/>
          </a:xfrm>
          <a:prstGeom prst="line">
            <a:avLst/>
          </a:prstGeom>
          <a:noFill/>
          <a:ln w="26988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9" name="Freeform 9"/>
          <p:cNvSpPr>
            <a:spLocks/>
          </p:cNvSpPr>
          <p:nvPr/>
        </p:nvSpPr>
        <p:spPr bwMode="auto">
          <a:xfrm>
            <a:off x="865669" y="2015510"/>
            <a:ext cx="6911975" cy="1995487"/>
          </a:xfrm>
          <a:custGeom>
            <a:avLst/>
            <a:gdLst>
              <a:gd name="T0" fmla="*/ 0 w 4716"/>
              <a:gd name="T1" fmla="*/ 1257 h 1257"/>
              <a:gd name="T2" fmla="*/ 175 w 4716"/>
              <a:gd name="T3" fmla="*/ 1218 h 1257"/>
              <a:gd name="T4" fmla="*/ 262 w 4716"/>
              <a:gd name="T5" fmla="*/ 1139 h 1257"/>
              <a:gd name="T6" fmla="*/ 349 w 4716"/>
              <a:gd name="T7" fmla="*/ 903 h 1257"/>
              <a:gd name="T8" fmla="*/ 437 w 4716"/>
              <a:gd name="T9" fmla="*/ 589 h 1257"/>
              <a:gd name="T10" fmla="*/ 568 w 4716"/>
              <a:gd name="T11" fmla="*/ 314 h 1257"/>
              <a:gd name="T12" fmla="*/ 699 w 4716"/>
              <a:gd name="T13" fmla="*/ 118 h 1257"/>
              <a:gd name="T14" fmla="*/ 830 w 4716"/>
              <a:gd name="T15" fmla="*/ 39 h 1257"/>
              <a:gd name="T16" fmla="*/ 1048 w 4716"/>
              <a:gd name="T17" fmla="*/ 0 h 1257"/>
              <a:gd name="T18" fmla="*/ 1179 w 4716"/>
              <a:gd name="T19" fmla="*/ 39 h 1257"/>
              <a:gd name="T20" fmla="*/ 1354 w 4716"/>
              <a:gd name="T21" fmla="*/ 79 h 1257"/>
              <a:gd name="T22" fmla="*/ 1605 w 4716"/>
              <a:gd name="T23" fmla="*/ 99 h 1257"/>
              <a:gd name="T24" fmla="*/ 1747 w 4716"/>
              <a:gd name="T25" fmla="*/ 275 h 1257"/>
              <a:gd name="T26" fmla="*/ 1945 w 4716"/>
              <a:gd name="T27" fmla="*/ 454 h 1257"/>
              <a:gd name="T28" fmla="*/ 2151 w 4716"/>
              <a:gd name="T29" fmla="*/ 636 h 1257"/>
              <a:gd name="T30" fmla="*/ 2370 w 4716"/>
              <a:gd name="T31" fmla="*/ 783 h 1257"/>
              <a:gd name="T32" fmla="*/ 2480 w 4716"/>
              <a:gd name="T33" fmla="*/ 847 h 1257"/>
              <a:gd name="T34" fmla="*/ 2645 w 4716"/>
              <a:gd name="T35" fmla="*/ 911 h 1257"/>
              <a:gd name="T36" fmla="*/ 2791 w 4716"/>
              <a:gd name="T37" fmla="*/ 920 h 1257"/>
              <a:gd name="T38" fmla="*/ 3001 w 4716"/>
              <a:gd name="T39" fmla="*/ 920 h 1257"/>
              <a:gd name="T40" fmla="*/ 3125 w 4716"/>
              <a:gd name="T41" fmla="*/ 1030 h 1257"/>
              <a:gd name="T42" fmla="*/ 3289 w 4716"/>
              <a:gd name="T43" fmla="*/ 1039 h 1257"/>
              <a:gd name="T44" fmla="*/ 3381 w 4716"/>
              <a:gd name="T45" fmla="*/ 911 h 1257"/>
              <a:gd name="T46" fmla="*/ 3555 w 4716"/>
              <a:gd name="T47" fmla="*/ 920 h 1257"/>
              <a:gd name="T48" fmla="*/ 3692 w 4716"/>
              <a:gd name="T49" fmla="*/ 1030 h 1257"/>
              <a:gd name="T50" fmla="*/ 3847 w 4716"/>
              <a:gd name="T51" fmla="*/ 1039 h 1257"/>
              <a:gd name="T52" fmla="*/ 3939 w 4716"/>
              <a:gd name="T53" fmla="*/ 920 h 1257"/>
              <a:gd name="T54" fmla="*/ 4112 w 4716"/>
              <a:gd name="T55" fmla="*/ 929 h 1257"/>
              <a:gd name="T56" fmla="*/ 4213 w 4716"/>
              <a:gd name="T57" fmla="*/ 1130 h 1257"/>
              <a:gd name="T58" fmla="*/ 4423 w 4716"/>
              <a:gd name="T59" fmla="*/ 1222 h 1257"/>
              <a:gd name="T60" fmla="*/ 4716 w 4716"/>
              <a:gd name="T61" fmla="*/ 1240 h 125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4716"/>
              <a:gd name="T94" fmla="*/ 0 h 1257"/>
              <a:gd name="T95" fmla="*/ 4716 w 4716"/>
              <a:gd name="T96" fmla="*/ 1257 h 1257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4716" h="1257">
                <a:moveTo>
                  <a:pt x="0" y="1257"/>
                </a:moveTo>
                <a:lnTo>
                  <a:pt x="175" y="1218"/>
                </a:lnTo>
                <a:lnTo>
                  <a:pt x="262" y="1139"/>
                </a:lnTo>
                <a:lnTo>
                  <a:pt x="349" y="903"/>
                </a:lnTo>
                <a:lnTo>
                  <a:pt x="437" y="589"/>
                </a:lnTo>
                <a:lnTo>
                  <a:pt x="568" y="314"/>
                </a:lnTo>
                <a:lnTo>
                  <a:pt x="699" y="118"/>
                </a:lnTo>
                <a:lnTo>
                  <a:pt x="830" y="39"/>
                </a:lnTo>
                <a:lnTo>
                  <a:pt x="1048" y="0"/>
                </a:lnTo>
                <a:lnTo>
                  <a:pt x="1179" y="39"/>
                </a:lnTo>
                <a:lnTo>
                  <a:pt x="1354" y="79"/>
                </a:lnTo>
                <a:lnTo>
                  <a:pt x="1605" y="99"/>
                </a:lnTo>
                <a:lnTo>
                  <a:pt x="1747" y="275"/>
                </a:lnTo>
                <a:lnTo>
                  <a:pt x="1945" y="454"/>
                </a:lnTo>
                <a:lnTo>
                  <a:pt x="2151" y="636"/>
                </a:lnTo>
                <a:lnTo>
                  <a:pt x="2370" y="783"/>
                </a:lnTo>
                <a:lnTo>
                  <a:pt x="2480" y="847"/>
                </a:lnTo>
                <a:lnTo>
                  <a:pt x="2645" y="911"/>
                </a:lnTo>
                <a:lnTo>
                  <a:pt x="2791" y="920"/>
                </a:lnTo>
                <a:lnTo>
                  <a:pt x="3001" y="920"/>
                </a:lnTo>
                <a:lnTo>
                  <a:pt x="3125" y="1030"/>
                </a:lnTo>
                <a:lnTo>
                  <a:pt x="3289" y="1039"/>
                </a:lnTo>
                <a:lnTo>
                  <a:pt x="3381" y="911"/>
                </a:lnTo>
                <a:lnTo>
                  <a:pt x="3555" y="920"/>
                </a:lnTo>
                <a:lnTo>
                  <a:pt x="3692" y="1030"/>
                </a:lnTo>
                <a:lnTo>
                  <a:pt x="3847" y="1039"/>
                </a:lnTo>
                <a:lnTo>
                  <a:pt x="3939" y="920"/>
                </a:lnTo>
                <a:lnTo>
                  <a:pt x="4112" y="929"/>
                </a:lnTo>
                <a:lnTo>
                  <a:pt x="4213" y="1130"/>
                </a:lnTo>
                <a:lnTo>
                  <a:pt x="4423" y="1222"/>
                </a:lnTo>
                <a:lnTo>
                  <a:pt x="4716" y="1240"/>
                </a:lnTo>
              </a:path>
            </a:pathLst>
          </a:custGeom>
          <a:noFill/>
          <a:ln w="57150">
            <a:solidFill>
              <a:srgbClr val="99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7752244" y="3636347"/>
            <a:ext cx="833438" cy="312738"/>
          </a:xfrm>
          <a:prstGeom prst="line">
            <a:avLst/>
          </a:prstGeom>
          <a:noFill/>
          <a:ln w="57150">
            <a:solidFill>
              <a:srgbClr val="99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7752244" y="3949085"/>
            <a:ext cx="833438" cy="0"/>
          </a:xfrm>
          <a:prstGeom prst="line">
            <a:avLst/>
          </a:prstGeom>
          <a:noFill/>
          <a:ln w="57150">
            <a:solidFill>
              <a:srgbClr val="99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7752244" y="4010997"/>
            <a:ext cx="833438" cy="249238"/>
          </a:xfrm>
          <a:prstGeom prst="line">
            <a:avLst/>
          </a:prstGeom>
          <a:noFill/>
          <a:ln w="57150">
            <a:solidFill>
              <a:srgbClr val="99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Freeform 15"/>
          <p:cNvSpPr>
            <a:spLocks/>
          </p:cNvSpPr>
          <p:nvPr/>
        </p:nvSpPr>
        <p:spPr bwMode="auto">
          <a:xfrm>
            <a:off x="962507" y="1775797"/>
            <a:ext cx="6815137" cy="2439988"/>
          </a:xfrm>
          <a:custGeom>
            <a:avLst/>
            <a:gdLst>
              <a:gd name="T0" fmla="*/ 0 w 4650"/>
              <a:gd name="T1" fmla="*/ 357 h 1537"/>
              <a:gd name="T2" fmla="*/ 244 w 4650"/>
              <a:gd name="T3" fmla="*/ 191 h 1537"/>
              <a:gd name="T4" fmla="*/ 806 w 4650"/>
              <a:gd name="T5" fmla="*/ 34 h 1537"/>
              <a:gd name="T6" fmla="*/ 1252 w 4650"/>
              <a:gd name="T7" fmla="*/ 25 h 1537"/>
              <a:gd name="T8" fmla="*/ 1621 w 4650"/>
              <a:gd name="T9" fmla="*/ 182 h 1537"/>
              <a:gd name="T10" fmla="*/ 1902 w 4650"/>
              <a:gd name="T11" fmla="*/ 861 h 1537"/>
              <a:gd name="T12" fmla="*/ 2551 w 4650"/>
              <a:gd name="T13" fmla="*/ 1363 h 1537"/>
              <a:gd name="T14" fmla="*/ 3018 w 4650"/>
              <a:gd name="T15" fmla="*/ 1437 h 1537"/>
              <a:gd name="T16" fmla="*/ 3671 w 4650"/>
              <a:gd name="T17" fmla="*/ 1448 h 1537"/>
              <a:gd name="T18" fmla="*/ 4650 w 4650"/>
              <a:gd name="T19" fmla="*/ 1537 h 15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650"/>
              <a:gd name="T31" fmla="*/ 0 h 1537"/>
              <a:gd name="T32" fmla="*/ 4650 w 4650"/>
              <a:gd name="T33" fmla="*/ 1537 h 153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650" h="1537">
                <a:moveTo>
                  <a:pt x="0" y="357"/>
                </a:moveTo>
                <a:cubicBezTo>
                  <a:pt x="41" y="331"/>
                  <a:pt x="109" y="245"/>
                  <a:pt x="244" y="191"/>
                </a:cubicBezTo>
                <a:cubicBezTo>
                  <a:pt x="378" y="137"/>
                  <a:pt x="638" y="62"/>
                  <a:pt x="806" y="34"/>
                </a:cubicBezTo>
                <a:cubicBezTo>
                  <a:pt x="974" y="6"/>
                  <a:pt x="1116" y="0"/>
                  <a:pt x="1252" y="25"/>
                </a:cubicBezTo>
                <a:cubicBezTo>
                  <a:pt x="1387" y="49"/>
                  <a:pt x="1513" y="43"/>
                  <a:pt x="1621" y="182"/>
                </a:cubicBezTo>
                <a:cubicBezTo>
                  <a:pt x="1729" y="321"/>
                  <a:pt x="1747" y="664"/>
                  <a:pt x="1902" y="861"/>
                </a:cubicBezTo>
                <a:cubicBezTo>
                  <a:pt x="2057" y="1058"/>
                  <a:pt x="2365" y="1267"/>
                  <a:pt x="2551" y="1363"/>
                </a:cubicBezTo>
                <a:cubicBezTo>
                  <a:pt x="2737" y="1459"/>
                  <a:pt x="2831" y="1423"/>
                  <a:pt x="3018" y="1437"/>
                </a:cubicBezTo>
                <a:cubicBezTo>
                  <a:pt x="3205" y="1451"/>
                  <a:pt x="3399" y="1431"/>
                  <a:pt x="3671" y="1448"/>
                </a:cubicBezTo>
                <a:cubicBezTo>
                  <a:pt x="3943" y="1465"/>
                  <a:pt x="4446" y="1519"/>
                  <a:pt x="4650" y="1537"/>
                </a:cubicBezTo>
              </a:path>
            </a:pathLst>
          </a:custGeom>
          <a:noFill/>
          <a:ln w="57150">
            <a:solidFill>
              <a:srgbClr val="0066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756132" y="4436447"/>
            <a:ext cx="7851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5655157" y="3549035"/>
            <a:ext cx="131762" cy="17462"/>
          </a:xfrm>
          <a:prstGeom prst="rect">
            <a:avLst/>
          </a:prstGeom>
          <a:solidFill>
            <a:srgbClr val="CCFFCC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1117587" y="1012210"/>
            <a:ext cx="1087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b="1" i="1" dirty="0"/>
              <a:t>High </a:t>
            </a:r>
          </a:p>
          <a:p>
            <a:pPr algn="ctr" eaLnBrk="0" hangingPunct="0"/>
            <a:r>
              <a:rPr lang="en-US" sz="1400" b="1" i="1" dirty="0"/>
              <a:t>Innovation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2920847" y="1145560"/>
            <a:ext cx="1660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1400" b="1" i="1" dirty="0"/>
              <a:t>Competitive Fade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5589434" y="1145560"/>
            <a:ext cx="765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1400" b="1" i="1" dirty="0"/>
              <a:t>Mature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7195032" y="943630"/>
            <a:ext cx="13128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400" b="1" i="1" dirty="0"/>
              <a:t>Failing </a:t>
            </a:r>
          </a:p>
          <a:p>
            <a:pPr algn="ctr" eaLnBrk="0" hangingPunct="0"/>
            <a:r>
              <a:rPr lang="en-US" sz="1400" b="1" i="1" dirty="0"/>
              <a:t>Business </a:t>
            </a:r>
          </a:p>
          <a:p>
            <a:pPr algn="ctr" eaLnBrk="0" hangingPunct="0"/>
            <a:r>
              <a:rPr lang="en-US" sz="1400" b="1" i="1" dirty="0"/>
              <a:t>Model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5143982" y="2861647"/>
            <a:ext cx="12668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 b="1">
                <a:solidFill>
                  <a:srgbClr val="990000"/>
                </a:solidFill>
              </a:rPr>
              <a:t>Economic Returns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7195032" y="2369522"/>
            <a:ext cx="12112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b="1"/>
              <a:t>Long-term </a:t>
            </a:r>
          </a:p>
          <a:p>
            <a:pPr eaLnBrk="0" hangingPunct="0"/>
            <a:r>
              <a:rPr lang="en-US" sz="1400" b="1"/>
              <a:t>Cost of </a:t>
            </a:r>
          </a:p>
          <a:p>
            <a:pPr eaLnBrk="0" hangingPunct="0"/>
            <a:r>
              <a:rPr lang="en-US" sz="1400" b="1"/>
              <a:t>Capital</a:t>
            </a:r>
            <a:endParaRPr lang="en-US" sz="1400" b="1" baseline="30000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7771294" y="3083897"/>
            <a:ext cx="0" cy="411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" name="Freeform 25"/>
          <p:cNvSpPr>
            <a:spLocks/>
          </p:cNvSpPr>
          <p:nvPr/>
        </p:nvSpPr>
        <p:spPr bwMode="auto">
          <a:xfrm>
            <a:off x="5037619" y="3199785"/>
            <a:ext cx="276225" cy="203200"/>
          </a:xfrm>
          <a:custGeom>
            <a:avLst/>
            <a:gdLst>
              <a:gd name="T0" fmla="*/ 174 w 174"/>
              <a:gd name="T1" fmla="*/ 0 h 128"/>
              <a:gd name="T2" fmla="*/ 0 w 174"/>
              <a:gd name="T3" fmla="*/ 128 h 128"/>
              <a:gd name="T4" fmla="*/ 0 60000 65536"/>
              <a:gd name="T5" fmla="*/ 0 60000 65536"/>
              <a:gd name="T6" fmla="*/ 0 w 174"/>
              <a:gd name="T7" fmla="*/ 0 h 128"/>
              <a:gd name="T8" fmla="*/ 174 w 174"/>
              <a:gd name="T9" fmla="*/ 128 h 1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4" h="128">
                <a:moveTo>
                  <a:pt x="174" y="0"/>
                </a:moveTo>
                <a:lnTo>
                  <a:pt x="0" y="128"/>
                </a:lnTo>
              </a:path>
            </a:pathLst>
          </a:custGeom>
          <a:noFill/>
          <a:ln w="9525">
            <a:solidFill>
              <a:srgbClr val="99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594457" y="3601422"/>
            <a:ext cx="15160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006600"/>
                </a:solidFill>
              </a:rPr>
              <a:t>Reinvestment</a:t>
            </a:r>
          </a:p>
          <a:p>
            <a:pPr eaLnBrk="0" hangingPunct="0"/>
            <a:r>
              <a:rPr lang="en-US" sz="1600" b="1">
                <a:solidFill>
                  <a:srgbClr val="006600"/>
                </a:solidFill>
              </a:rPr>
              <a:t>Rates</a:t>
            </a:r>
          </a:p>
        </p:txBody>
      </p:sp>
      <p:sp>
        <p:nvSpPr>
          <p:cNvPr id="10267" name="Freeform 27"/>
          <p:cNvSpPr>
            <a:spLocks/>
          </p:cNvSpPr>
          <p:nvPr/>
        </p:nvSpPr>
        <p:spPr bwMode="auto">
          <a:xfrm>
            <a:off x="3913669" y="3750647"/>
            <a:ext cx="369888" cy="261938"/>
          </a:xfrm>
          <a:custGeom>
            <a:avLst/>
            <a:gdLst>
              <a:gd name="T0" fmla="*/ 0 w 326"/>
              <a:gd name="T1" fmla="*/ 119 h 119"/>
              <a:gd name="T2" fmla="*/ 326 w 326"/>
              <a:gd name="T3" fmla="*/ 0 h 119"/>
              <a:gd name="T4" fmla="*/ 0 60000 65536"/>
              <a:gd name="T5" fmla="*/ 0 60000 65536"/>
              <a:gd name="T6" fmla="*/ 0 w 326"/>
              <a:gd name="T7" fmla="*/ 0 h 119"/>
              <a:gd name="T8" fmla="*/ 326 w 326"/>
              <a:gd name="T9" fmla="*/ 119 h 1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6" h="119">
                <a:moveTo>
                  <a:pt x="0" y="119"/>
                </a:moveTo>
                <a:lnTo>
                  <a:pt x="326" y="0"/>
                </a:lnTo>
              </a:path>
            </a:pathLst>
          </a:cu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3932719" y="2196485"/>
            <a:ext cx="735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/>
              <a:t>FADE</a:t>
            </a:r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>
            <a:off x="3612044" y="2353647"/>
            <a:ext cx="601663" cy="508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265594" y="2382222"/>
            <a:ext cx="4587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b="1" dirty="0"/>
              <a:t>%</a:t>
            </a:r>
          </a:p>
        </p:txBody>
      </p:sp>
      <p:sp>
        <p:nvSpPr>
          <p:cNvPr id="4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47650"/>
            <a:ext cx="9144000" cy="12858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life-cycle STAGES AND MANAGEMENT PRIORITES</a:t>
            </a: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5A852F93-8678-A6FD-2A69-9B99C5EB4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997" y="4759001"/>
            <a:ext cx="181331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 b="1" dirty="0">
                <a:solidFill>
                  <a:prstClr val="black"/>
                </a:solidFill>
              </a:rPr>
              <a:t>Do We Deliver</a:t>
            </a:r>
          </a:p>
          <a:p>
            <a:pPr algn="ctr"/>
            <a:r>
              <a:rPr lang="en-US" sz="1800" b="1" dirty="0">
                <a:solidFill>
                  <a:prstClr val="black"/>
                </a:solidFill>
              </a:rPr>
              <a:t>a High-Value</a:t>
            </a:r>
          </a:p>
          <a:p>
            <a:pPr algn="ctr"/>
            <a:r>
              <a:rPr lang="en-US" sz="1800" b="1" dirty="0">
                <a:solidFill>
                  <a:prstClr val="black"/>
                </a:solidFill>
              </a:rPr>
              <a:t>Experience</a:t>
            </a:r>
          </a:p>
          <a:p>
            <a:pPr algn="ctr"/>
            <a:r>
              <a:rPr lang="en-US" sz="1800" b="1" dirty="0">
                <a:solidFill>
                  <a:prstClr val="black"/>
                </a:solidFill>
              </a:rPr>
              <a:t>to Customers?</a:t>
            </a:r>
          </a:p>
        </p:txBody>
      </p:sp>
      <p:sp>
        <p:nvSpPr>
          <p:cNvPr id="6" name="Text Box 40">
            <a:extLst>
              <a:ext uri="{FF2B5EF4-FFF2-40B4-BE49-F238E27FC236}">
                <a16:creationId xmlns:a16="http://schemas.microsoft.com/office/drawing/2014/main" id="{45791F8F-52FD-356E-5C2F-92BE61BB4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8606" y="4759001"/>
            <a:ext cx="201850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 b="1" dirty="0">
                <a:solidFill>
                  <a:prstClr val="black"/>
                </a:solidFill>
              </a:rPr>
              <a:t>Build or Acquire</a:t>
            </a:r>
          </a:p>
          <a:p>
            <a:pPr algn="ctr"/>
            <a:r>
              <a:rPr lang="en-US" sz="1800" b="1" dirty="0">
                <a:solidFill>
                  <a:prstClr val="black"/>
                </a:solidFill>
              </a:rPr>
              <a:t>New Capabilities</a:t>
            </a:r>
          </a:p>
          <a:p>
            <a:pPr algn="ctr"/>
            <a:r>
              <a:rPr lang="en-US" sz="1800" b="1" dirty="0">
                <a:solidFill>
                  <a:prstClr val="black"/>
                </a:solidFill>
              </a:rPr>
              <a:t>to Accelerate</a:t>
            </a:r>
            <a:br>
              <a:rPr lang="en-US" sz="1800" b="1" dirty="0">
                <a:solidFill>
                  <a:prstClr val="black"/>
                </a:solidFill>
              </a:rPr>
            </a:br>
            <a:r>
              <a:rPr lang="en-US" sz="1800" b="1" dirty="0">
                <a:solidFill>
                  <a:prstClr val="black"/>
                </a:solidFill>
              </a:rPr>
              <a:t>Innovation</a:t>
            </a:r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09496F10-3490-00DB-4F95-3AD0552AC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8364" y="4759001"/>
            <a:ext cx="200567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 b="1" dirty="0">
                <a:solidFill>
                  <a:prstClr val="black"/>
                </a:solidFill>
              </a:rPr>
              <a:t>Improve</a:t>
            </a:r>
          </a:p>
          <a:p>
            <a:pPr algn="ctr"/>
            <a:r>
              <a:rPr lang="en-US" sz="1800" b="1" dirty="0">
                <a:solidFill>
                  <a:prstClr val="black"/>
                </a:solidFill>
              </a:rPr>
              <a:t>Efficiency While</a:t>
            </a:r>
          </a:p>
          <a:p>
            <a:pPr algn="ctr"/>
            <a:r>
              <a:rPr lang="en-US" sz="1800" b="1" dirty="0">
                <a:solidFill>
                  <a:prstClr val="black"/>
                </a:solidFill>
              </a:rPr>
              <a:t>Developing</a:t>
            </a:r>
          </a:p>
          <a:p>
            <a:pPr algn="ctr"/>
            <a:r>
              <a:rPr lang="en-US" sz="1800" b="1" dirty="0">
                <a:solidFill>
                  <a:prstClr val="black"/>
                </a:solidFill>
              </a:rPr>
              <a:t>New Businesses</a:t>
            </a:r>
          </a:p>
        </p:txBody>
      </p:sp>
      <p:sp>
        <p:nvSpPr>
          <p:cNvPr id="8" name="Text Box 40">
            <a:extLst>
              <a:ext uri="{FF2B5EF4-FFF2-40B4-BE49-F238E27FC236}">
                <a16:creationId xmlns:a16="http://schemas.microsoft.com/office/drawing/2014/main" id="{02F06EE1-83D8-C4F1-1E1E-E7FDD671D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314" y="4482002"/>
            <a:ext cx="146706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1800" b="1">
                <a:solidFill>
                  <a:prstClr val="black"/>
                </a:solidFill>
              </a:defRPr>
            </a:lvl1pPr>
          </a:lstStyle>
          <a:p>
            <a:r>
              <a:rPr lang="en-US" dirty="0"/>
              <a:t>Purge</a:t>
            </a:r>
          </a:p>
          <a:p>
            <a:r>
              <a:rPr lang="en-US" dirty="0"/>
              <a:t>Business-</a:t>
            </a:r>
            <a:br>
              <a:rPr lang="en-US" dirty="0"/>
            </a:br>
            <a:r>
              <a:rPr lang="en-US" dirty="0"/>
              <a:t>as-Usual</a:t>
            </a:r>
          </a:p>
          <a:p>
            <a:r>
              <a:rPr lang="en-US" dirty="0"/>
              <a:t>Culture and</a:t>
            </a:r>
          </a:p>
          <a:p>
            <a:r>
              <a:rPr lang="en-US" dirty="0"/>
              <a:t>Restructure</a:t>
            </a:r>
          </a:p>
          <a:p>
            <a:r>
              <a:rPr lang="en-US" dirty="0"/>
              <a:t>the Firm</a:t>
            </a:r>
          </a:p>
        </p:txBody>
      </p:sp>
    </p:spTree>
    <p:extLst>
      <p:ext uri="{BB962C8B-B14F-4D97-AF65-F5344CB8AC3E}">
        <p14:creationId xmlns:p14="http://schemas.microsoft.com/office/powerpoint/2010/main" val="3294973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BBA55A7-7793-0FD9-61BE-A86D99E8E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43"/>
            <a:ext cx="9144000" cy="569298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DEERE 1960 to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D0883C-6CAB-B9A4-F4CF-95CD397E9EB4}"/>
              </a:ext>
            </a:extLst>
          </p:cNvPr>
          <p:cNvSpPr/>
          <p:nvPr/>
        </p:nvSpPr>
        <p:spPr>
          <a:xfrm>
            <a:off x="1721645" y="6545029"/>
            <a:ext cx="40466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Source: UBS HOLT global database.</a:t>
            </a:r>
            <a:endParaRPr lang="en-US" sz="12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DA9DBF-3B9E-C0B8-6E31-89CD23495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067" y="627941"/>
            <a:ext cx="5479866" cy="5852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4392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D9F5A-C88F-F2B0-4C6F-A649B4DE9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B165BD5D-7DFD-C19C-1CA0-A82F565D6ABB}"/>
              </a:ext>
            </a:extLst>
          </p:cNvPr>
          <p:cNvSpPr/>
          <p:nvPr/>
        </p:nvSpPr>
        <p:spPr>
          <a:xfrm>
            <a:off x="1735057" y="1947357"/>
            <a:ext cx="5422489" cy="359744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2E241A5-73A5-CB8A-AAAB-9C16C674EABC}"/>
              </a:ext>
            </a:extLst>
          </p:cNvPr>
          <p:cNvSpPr/>
          <p:nvPr/>
        </p:nvSpPr>
        <p:spPr>
          <a:xfrm>
            <a:off x="3686860" y="3273582"/>
            <a:ext cx="1524000" cy="77131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endParaRPr lang="en-US" sz="1100" b="1" dirty="0"/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883834C5-88DB-50E6-AFA7-02E36C999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6860" y="1322594"/>
            <a:ext cx="1524000" cy="788971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r>
              <a:rPr lang="en-US" sz="1100" b="1" dirty="0"/>
              <a:t>KNOWLEDGE</a:t>
            </a:r>
          </a:p>
          <a:p>
            <a:r>
              <a:rPr lang="en-US" sz="1100" b="1" dirty="0"/>
              <a:t>BUILDING</a:t>
            </a:r>
          </a:p>
          <a:p>
            <a:r>
              <a:rPr lang="en-US" sz="1100" b="1" dirty="0"/>
              <a:t>CULTURE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BAAF3CD-907E-3E08-ABDA-FC9CB201CFC6}"/>
              </a:ext>
            </a:extLst>
          </p:cNvPr>
          <p:cNvSpPr/>
          <p:nvPr/>
        </p:nvSpPr>
        <p:spPr>
          <a:xfrm>
            <a:off x="3686860" y="3273583"/>
            <a:ext cx="1524000" cy="771317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FIRM’S</a:t>
            </a:r>
          </a:p>
          <a:p>
            <a:pPr algn="ctr"/>
            <a:r>
              <a:rPr lang="en-US" sz="1100" b="1" dirty="0"/>
              <a:t>PURPOSE</a:t>
            </a:r>
            <a:endParaRPr lang="en-US" sz="11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5" name="AutoShape 26">
            <a:extLst>
              <a:ext uri="{FF2B5EF4-FFF2-40B4-BE49-F238E27FC236}">
                <a16:creationId xmlns:a16="http://schemas.microsoft.com/office/drawing/2014/main" id="{9EFA87FC-D197-CF4D-483C-B78DBB81E8A0}"/>
              </a:ext>
            </a:extLst>
          </p:cNvPr>
          <p:cNvSpPr>
            <a:spLocks noChangeArrowheads="1"/>
          </p:cNvSpPr>
          <p:nvPr/>
        </p:nvSpPr>
        <p:spPr bwMode="auto">
          <a:xfrm rot="4452614">
            <a:off x="3575771" y="1906925"/>
            <a:ext cx="201613" cy="203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cxnSp>
        <p:nvCxnSpPr>
          <p:cNvPr id="43" name="AutoShape 10">
            <a:extLst>
              <a:ext uri="{FF2B5EF4-FFF2-40B4-BE49-F238E27FC236}">
                <a16:creationId xmlns:a16="http://schemas.microsoft.com/office/drawing/2014/main" id="{2C308B19-108E-01F5-07BA-E9AA0C1428A9}"/>
              </a:ext>
            </a:extLst>
          </p:cNvPr>
          <p:cNvCxnSpPr>
            <a:cxnSpLocks noChangeShapeType="1"/>
            <a:stCxn id="4" idx="0"/>
            <a:endCxn id="15" idx="2"/>
          </p:cNvCxnSpPr>
          <p:nvPr/>
        </p:nvCxnSpPr>
        <p:spPr bwMode="auto">
          <a:xfrm flipV="1">
            <a:off x="4448860" y="2111565"/>
            <a:ext cx="0" cy="1162017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ctangle 16">
            <a:extLst>
              <a:ext uri="{FF2B5EF4-FFF2-40B4-BE49-F238E27FC236}">
                <a16:creationId xmlns:a16="http://schemas.microsoft.com/office/drawing/2014/main" id="{2A9C82B5-A0BB-DE59-30EA-42CE4D93E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7078" y="2337695"/>
            <a:ext cx="1524000" cy="79586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WORK</a:t>
            </a:r>
          </a:p>
        </p:txBody>
      </p:sp>
      <p:sp>
        <p:nvSpPr>
          <p:cNvPr id="41" name="AutoShape 27">
            <a:extLst>
              <a:ext uri="{FF2B5EF4-FFF2-40B4-BE49-F238E27FC236}">
                <a16:creationId xmlns:a16="http://schemas.microsoft.com/office/drawing/2014/main" id="{D67A4C31-0591-5F62-9928-C1B381AEA89A}"/>
              </a:ext>
            </a:extLst>
          </p:cNvPr>
          <p:cNvSpPr>
            <a:spLocks noChangeArrowheads="1"/>
          </p:cNvSpPr>
          <p:nvPr/>
        </p:nvSpPr>
        <p:spPr bwMode="auto">
          <a:xfrm rot="8289367">
            <a:off x="6046272" y="2270949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 sz="180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E256C01F-AD94-67D2-36BB-19DB403D5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635" y="3761511"/>
            <a:ext cx="1523999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INNOVATION</a:t>
            </a: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7198E571-66FB-C010-97CD-DFAD4DB2E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0002" y="5105292"/>
            <a:ext cx="1523999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RESOURCE</a:t>
            </a:r>
          </a:p>
          <a:p>
            <a:pPr algn="ctr"/>
            <a:r>
              <a:rPr lang="en-US" sz="1100" b="1" dirty="0"/>
              <a:t>ALLOCATION</a:t>
            </a: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FFB3BF39-77BD-400E-6FC2-D3A4AB4B5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051" y="5105292"/>
            <a:ext cx="1523999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FIRM RISK</a:t>
            </a:r>
          </a:p>
        </p:txBody>
      </p:sp>
      <p:sp>
        <p:nvSpPr>
          <p:cNvPr id="42" name="AutoShape 27">
            <a:extLst>
              <a:ext uri="{FF2B5EF4-FFF2-40B4-BE49-F238E27FC236}">
                <a16:creationId xmlns:a16="http://schemas.microsoft.com/office/drawing/2014/main" id="{BD7751BB-2523-50C1-F869-4919850D8BD0}"/>
              </a:ext>
            </a:extLst>
          </p:cNvPr>
          <p:cNvSpPr>
            <a:spLocks noChangeArrowheads="1"/>
          </p:cNvSpPr>
          <p:nvPr/>
        </p:nvSpPr>
        <p:spPr bwMode="auto">
          <a:xfrm rot="16806835">
            <a:off x="3802784" y="5391131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 sz="1800"/>
          </a:p>
        </p:txBody>
      </p:sp>
      <p:sp>
        <p:nvSpPr>
          <p:cNvPr id="34" name="AutoShape 25">
            <a:extLst>
              <a:ext uri="{FF2B5EF4-FFF2-40B4-BE49-F238E27FC236}">
                <a16:creationId xmlns:a16="http://schemas.microsoft.com/office/drawing/2014/main" id="{D5A84E0E-B938-2BE3-2386-3811D4DE328A}"/>
              </a:ext>
            </a:extLst>
          </p:cNvPr>
          <p:cNvSpPr>
            <a:spLocks noChangeArrowheads="1"/>
          </p:cNvSpPr>
          <p:nvPr/>
        </p:nvSpPr>
        <p:spPr bwMode="auto">
          <a:xfrm rot="13833650">
            <a:off x="6103195" y="5031711"/>
            <a:ext cx="201613" cy="201612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33" name="AutoShape 24">
            <a:extLst>
              <a:ext uri="{FF2B5EF4-FFF2-40B4-BE49-F238E27FC236}">
                <a16:creationId xmlns:a16="http://schemas.microsoft.com/office/drawing/2014/main" id="{205CC971-F8C8-F407-A54F-855DA0E3A5A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068829" y="3612748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AD9508A5-F734-ACDB-6A75-6C33F0C31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761511"/>
            <a:ext cx="1524000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LIFE-CYCLE</a:t>
            </a:r>
          </a:p>
          <a:p>
            <a:pPr algn="ctr"/>
            <a:r>
              <a:rPr lang="en-US" sz="1100" b="1" dirty="0"/>
              <a:t>FRAMEWORK</a:t>
            </a:r>
          </a:p>
        </p:txBody>
      </p:sp>
      <p:sp>
        <p:nvSpPr>
          <p:cNvPr id="30" name="AutoShape 24">
            <a:extLst>
              <a:ext uri="{FF2B5EF4-FFF2-40B4-BE49-F238E27FC236}">
                <a16:creationId xmlns:a16="http://schemas.microsoft.com/office/drawing/2014/main" id="{89079262-DDBB-D3D3-184A-24DFDE761181}"/>
              </a:ext>
            </a:extLst>
          </p:cNvPr>
          <p:cNvSpPr>
            <a:spLocks noChangeArrowheads="1"/>
          </p:cNvSpPr>
          <p:nvPr/>
        </p:nvSpPr>
        <p:spPr bwMode="auto">
          <a:xfrm rot="19891110">
            <a:off x="1959760" y="4468659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5AD917D5-FE79-0C33-5AA2-9F420898D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098" y="2336283"/>
            <a:ext cx="1524000" cy="7986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1100" b="1" dirty="0"/>
              <a:t>SHAREHOLDER</a:t>
            </a:r>
          </a:p>
          <a:p>
            <a:pPr algn="ctr"/>
            <a:r>
              <a:rPr lang="en-US" sz="1100" b="1" dirty="0"/>
              <a:t>RETURNS</a:t>
            </a:r>
          </a:p>
        </p:txBody>
      </p:sp>
      <p:sp>
        <p:nvSpPr>
          <p:cNvPr id="39" name="AutoShape 24">
            <a:extLst>
              <a:ext uri="{FF2B5EF4-FFF2-40B4-BE49-F238E27FC236}">
                <a16:creationId xmlns:a16="http://schemas.microsoft.com/office/drawing/2014/main" id="{60A98A51-D886-E6AB-791A-FB38FA887E1F}"/>
              </a:ext>
            </a:extLst>
          </p:cNvPr>
          <p:cNvSpPr>
            <a:spLocks noChangeArrowheads="1"/>
          </p:cNvSpPr>
          <p:nvPr/>
        </p:nvSpPr>
        <p:spPr bwMode="auto">
          <a:xfrm rot="1144782">
            <a:off x="1790938" y="3023658"/>
            <a:ext cx="201613" cy="201613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D7C2156D-16D3-F720-1892-47E270289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4081"/>
            <a:ext cx="9144000" cy="873987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COMPONENTS OF THE Pragmatic Theory of the Firm</a:t>
            </a:r>
          </a:p>
          <a:p>
            <a:pPr algn="ctr" eaLnBrk="1" hangingPunct="1"/>
            <a:endParaRPr lang="en-US" sz="2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6395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186" y="1652123"/>
            <a:ext cx="5105628" cy="28719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BA55A7-7793-0FD9-61BE-A86D99E8E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5887"/>
            <a:ext cx="9144000" cy="569298"/>
          </a:xfrm>
          <a:prstGeom prst="rect">
            <a:avLst/>
          </a:prstGeo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Orville and Wilbur Wright, 1903,</a:t>
            </a:r>
          </a:p>
          <a:p>
            <a:pPr algn="ctr" eaLnBrk="1" hangingPunct="1"/>
            <a:r>
              <a:rPr lang="en-US" sz="2400" dirty="0">
                <a:solidFill>
                  <a:schemeClr val="tx1"/>
                </a:solidFill>
                <a:effectLst/>
              </a:rPr>
              <a:t>TAUGHT THE WORLD HOW TO FLY</a:t>
            </a:r>
          </a:p>
        </p:txBody>
      </p:sp>
      <p:sp>
        <p:nvSpPr>
          <p:cNvPr id="5" name="Text Box 6" descr="Stationery">
            <a:extLst>
              <a:ext uri="{FF2B5EF4-FFF2-40B4-BE49-F238E27FC236}">
                <a16:creationId xmlns:a16="http://schemas.microsoft.com/office/drawing/2014/main" id="{FC340DDC-D141-0C0B-43C4-F28911B82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4389" y="5350977"/>
            <a:ext cx="6535222" cy="83099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7A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/>
            <a:r>
              <a:rPr lang="en-US" dirty="0">
                <a:latin typeface="+mj-lt"/>
              </a:rPr>
              <a:t>We need a better way of analyzing the knowledge-building process</a:t>
            </a:r>
          </a:p>
        </p:txBody>
      </p:sp>
    </p:spTree>
    <p:extLst>
      <p:ext uri="{BB962C8B-B14F-4D97-AF65-F5344CB8AC3E}">
        <p14:creationId xmlns:p14="http://schemas.microsoft.com/office/powerpoint/2010/main" val="613626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32353</TotalTime>
  <Words>434</Words>
  <Application>Microsoft Office PowerPoint</Application>
  <PresentationFormat>On-screen Show (4:3)</PresentationFormat>
  <Paragraphs>130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Berlin Sans FB Demi</vt:lpstr>
      <vt:lpstr>Franklin Gothic Medium</vt:lpstr>
      <vt:lpstr>Times New Roman</vt:lpstr>
      <vt:lpstr>Wingdings</vt:lpstr>
      <vt:lpstr>Wingdings 2</vt:lpstr>
      <vt:lpstr>1_Trek</vt:lpstr>
      <vt:lpstr>THE PRAGMATIC THEORY OF THE FIRM   Bartley J. Madden  Madden Center for Valuation Creation Florida Atlantic University</vt:lpstr>
      <vt:lpstr>PowerPoint Presentation</vt:lpstr>
      <vt:lpstr>PowerPoint Presentation</vt:lpstr>
      <vt:lpstr>PowerPoint Presentation</vt:lpstr>
      <vt:lpstr>PowerPoint Presentation</vt:lpstr>
      <vt:lpstr>life-cycle STAGES AND MANAGEMENT PRIORITES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Mindset</dc:title>
  <dc:subject>Mindset</dc:subject>
  <dc:creator>Bartley J. Madden</dc:creator>
  <cp:lastModifiedBy>Bart Madden</cp:lastModifiedBy>
  <cp:revision>841</cp:revision>
  <cp:lastPrinted>2025-10-09T18:51:33Z</cp:lastPrinted>
  <dcterms:created xsi:type="dcterms:W3CDTF">2004-02-24T15:53:59Z</dcterms:created>
  <dcterms:modified xsi:type="dcterms:W3CDTF">2026-08-30T22:57:36Z</dcterms:modified>
</cp:coreProperties>
</file>